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147481186" r:id="rId2"/>
    <p:sldId id="261" r:id="rId3"/>
    <p:sldId id="258" r:id="rId4"/>
    <p:sldId id="264" r:id="rId5"/>
    <p:sldId id="274" r:id="rId6"/>
    <p:sldId id="2147481188" r:id="rId7"/>
    <p:sldId id="2147481187" r:id="rId8"/>
    <p:sldId id="265" r:id="rId9"/>
    <p:sldId id="266" r:id="rId10"/>
    <p:sldId id="267" r:id="rId11"/>
    <p:sldId id="272" r:id="rId12"/>
    <p:sldId id="285" r:id="rId13"/>
    <p:sldId id="275" r:id="rId14"/>
    <p:sldId id="279" r:id="rId15"/>
    <p:sldId id="276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6"/>
    <p:restoredTop sz="94679"/>
  </p:normalViewPr>
  <p:slideViewPr>
    <p:cSldViewPr snapToGrid="0">
      <p:cViewPr varScale="1">
        <p:scale>
          <a:sx n="135" d="100"/>
          <a:sy n="135" d="100"/>
        </p:scale>
        <p:origin x="208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ED3493-0EC6-AA47-94D4-60926109F891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C26A4-542B-D14C-832F-D49E276A0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10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Curated by </a:t>
            </a:r>
            <a:r>
              <a:rPr lang="en-US" dirty="0" err="1"/>
              <a:t>Catherine.Cao@ibm.com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3CD344-982E-C04B-87A9-23201F6225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82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demo purpose you can provision these instance in these places.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059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81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8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98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No project was found with ID 80618725-d10b-4d7a-b91a-79c031f99eee.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C26A4-542B-D14C-832F-D49E276A08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011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6B773-68E8-0197-400E-9581FF3F8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0CDC6-ED8C-0592-DCED-C94EF5F56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5BD04-B561-D0D2-3E33-3BA703BE9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5B752-F407-3E78-395B-0724FC949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48161-AD89-DE28-C330-11BFD85AB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2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35B75-F644-AEDA-1603-842C4EDD4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41A1BD-7D2A-A244-1AA8-048E1DA9D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18B13-DA9F-C4C1-6E67-83470CE4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151E8-63AE-AA47-588F-69F100A40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F99E3-2A04-305D-1A31-1AD553E76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6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3A643-CDE2-DB7C-2070-CF2F39667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D5AD4-2F71-2DED-51AA-9A5E14CAF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C6FBE-92DF-B7DD-1F60-AFA432837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051A9-43F3-D61D-F9B5-F860A846A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A0F70-8D2C-4AF6-C3AC-909BDB87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227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7"/>
            <a:ext cx="2474591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7910" y="6469419"/>
            <a:ext cx="136791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16442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B46A7-D68C-02BF-AB29-D108A6286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8207B-D943-FA2E-97C4-3554580BC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37F82-E39A-3EA8-B470-109057B6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C3B66-C65E-42F0-8D31-7C7BD8780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7D221-2F73-74A5-73B5-001D88C3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14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CF8C5-2CDB-D9CD-8807-A80978BF0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F28CF-3239-C1CE-A2A2-D534F8C08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B26DF-C4EC-A5DA-560C-241D70257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B763A-7540-B551-DD54-1A051EEA5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CDA4B-5C38-356B-4D5A-4BE3E1CBB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05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CD8F7-DE93-FE68-7069-ACE54F06E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298AD-AC65-DA83-7F60-2566A1563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E7E52-B204-5574-9CB9-41B65620F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53576-31DF-ECE0-6B17-C0699A5F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77093-2F6E-EAE0-ED64-61D87B60C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2AEC0-8AFC-2AC9-9088-4B7D1D53A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31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F329E-7A7E-1AF2-7FB0-8B6740CB5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BB5EA-1683-73D3-7208-DC925733D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18E894-117D-F6A1-24FA-C30E21251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49FF6-4DDF-D596-DA8F-74C37FACD3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FA4320-351B-7841-35BA-16D31E02A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63BC16-3199-44AF-979F-4602CD4B4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C8906E-B601-FA8F-4653-49E42CAA6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033CBD-53E1-B1AF-246E-998BEAA0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5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FDDA7-3F04-A8E3-5F48-87DC34A5E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039C2B-91B9-B81B-0130-75E7B2156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AE3ED-012C-86C5-CB0E-C16059A03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492C9-CBA7-637D-11E5-A99C3A07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74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C35410-DD1A-3C5E-E874-850880709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6BB7EF-1F66-0291-C6BE-172670DD8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ACF3B-73D9-D78A-8DD7-8A90DD199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11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5CE70-23B2-1F7E-D4DD-BC90A703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99BE0-DAA4-3FB0-A83C-2C4C727A9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118C4-47CF-D0D9-39F0-90F5327C6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6F66E-3656-C63D-E5E5-FBEB6D871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37A84-5B24-4D06-788C-D7A834B5E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370FE-3947-C64B-1054-B564F6B3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76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3A287-5343-475A-CBB0-DB17F03A5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DEEB49-EAB7-3BE6-CC03-9333604A22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69DE3-C656-16E2-E1B5-828812DD4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E072F-8E1A-60A1-42CB-CCD178729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08314-4566-070B-0E16-012C75DEE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F95D9-9B15-019D-64D7-1A1B06835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6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BC073-969E-DAE1-F14B-91D88E2EE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EE45E-635E-1F6E-3DCE-5BA8D04EF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80641-7510-2054-AA03-34B1AF6A2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722D1-DACF-DA4E-9F5F-3BC8AB811E3B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50008-BE89-EF99-6D25-61CFFB4CB7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27FA1-7B72-0B9E-439E-3B263F391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70BE0-4F47-7E46-BBAA-E83A5C030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28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IBM Plex Sans SemiBold" panose="020B050305020300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knijesh/GenAI_Incubation_watsonx/blob/main/lab%207%20-%20Building%20Question-Answering%20with%20watsonx.ai%2C%20watsonx%20Assistant%2C%20watsonx%20Discovery/actions/discovery-watsonx-actions.json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knijesh/GenAI_Incubation_watsonx/blob/main/lab%207%20-%20Building%20Question-Answering%20with%20watsonx.ai%2C%20watsonx%20Assistant%2C%20watsonx%20Discovery/extension/watson-discovery-query-openapi.json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github.com/knijesh/GenAI_Incubation_watsonx/tree/main/lab%207%20-%20Building%20Question-Answering%20with%20watsonx.ai%2C%20watsonx%20Assistant%2C%20watsonx%20Discovery" TargetMode="External"/><Relationship Id="rId5" Type="http://schemas.openxmlformats.org/officeDocument/2006/relationships/image" Target="../media/image5.png"/><Relationship Id="rId10" Type="http://schemas.openxmlformats.org/officeDocument/2006/relationships/hyperlink" Target="https://github.com/knijesh/GenAI_Incubation_watsonx/blob/main/lab%207%20-%20Building%20Question-Answering%20with%20watsonx.ai%2C%20watsonx%20Assistant%2C%20watsonx%20Discovery/extension/watsonx-openapi.json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794" y="447"/>
            <a:ext cx="12190413" cy="6857107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8526" y="6263112"/>
            <a:ext cx="819044" cy="30476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445"/>
            <a:ext cx="8130787" cy="1939264"/>
          </a:xfrm>
        </p:spPr>
        <p:txBody>
          <a:bodyPr vert="horz" lIns="0" tIns="0" rIns="0" bIns="0" rtlCol="0" anchor="t">
            <a:normAutofit fontScale="90000"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Building Question-Answering with </a:t>
            </a:r>
            <a:r>
              <a:rPr lang="en-US" sz="4400" dirty="0" err="1">
                <a:solidFill>
                  <a:schemeClr val="tx2"/>
                </a:solidFill>
              </a:rPr>
              <a:t>watsonx.ai</a:t>
            </a:r>
            <a:r>
              <a:rPr lang="en-US" sz="4400" dirty="0">
                <a:solidFill>
                  <a:schemeClr val="tx2"/>
                </a:solidFill>
              </a:rPr>
              <a:t>, </a:t>
            </a:r>
            <a:r>
              <a:rPr lang="en-US" sz="4400" dirty="0" err="1">
                <a:solidFill>
                  <a:schemeClr val="tx2"/>
                </a:solidFill>
              </a:rPr>
              <a:t>watsonx</a:t>
            </a:r>
            <a:r>
              <a:rPr lang="en-US" sz="4400" dirty="0">
                <a:solidFill>
                  <a:schemeClr val="tx2"/>
                </a:solidFill>
              </a:rPr>
              <a:t> Assistant, </a:t>
            </a:r>
            <a:r>
              <a:rPr lang="en-US" sz="4400" dirty="0" err="1">
                <a:solidFill>
                  <a:schemeClr val="tx2"/>
                </a:solidFill>
              </a:rPr>
              <a:t>watsonx</a:t>
            </a:r>
            <a:r>
              <a:rPr lang="en-US" sz="4400" dirty="0">
                <a:solidFill>
                  <a:schemeClr val="tx2"/>
                </a:solidFill>
              </a:rPr>
              <a:t> Discovery</a:t>
            </a:r>
            <a:endParaRPr lang="en-US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53369-CDB7-A2F9-AE16-D027BB0EC76F}"/>
              </a:ext>
            </a:extLst>
          </p:cNvPr>
          <p:cNvSpPr txBox="1"/>
          <p:nvPr/>
        </p:nvSpPr>
        <p:spPr>
          <a:xfrm>
            <a:off x="122320" y="6157503"/>
            <a:ext cx="6117019" cy="37965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sz="1867" dirty="0">
                <a:latin typeface="IBM Plex Sans Medium" panose="020B0503050203000203" pitchFamily="34" charset="0"/>
              </a:rPr>
              <a:t>watson</a:t>
            </a:r>
            <a:r>
              <a:rPr lang="en-US" sz="1867" dirty="0">
                <a:solidFill>
                  <a:schemeClr val="accent1"/>
                </a:solidFill>
                <a:latin typeface="IBM Plex Sans Medium" panose="020B0503050203000203" pitchFamily="34" charset="0"/>
              </a:rPr>
              <a:t>x.</a:t>
            </a:r>
            <a:r>
              <a:rPr lang="en-US" sz="1867" dirty="0">
                <a:latin typeface="IBM Plex Sans Medium" panose="020B0503050203000203" pitchFamily="34" charset="0"/>
              </a:rPr>
              <a:t>ai</a:t>
            </a:r>
            <a:endParaRPr lang="en-US" sz="2400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8C49E14-384C-7351-5C9C-9C499E4A9AD2}"/>
              </a:ext>
            </a:extLst>
          </p:cNvPr>
          <p:cNvSpPr txBox="1">
            <a:spLocks/>
          </p:cNvSpPr>
          <p:nvPr/>
        </p:nvSpPr>
        <p:spPr>
          <a:xfrm>
            <a:off x="234430" y="5110288"/>
            <a:ext cx="4005416" cy="1939264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1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latin typeface="IBM Plex Sans" panose="020B050305020300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67E4F0-E4FA-09BE-2156-03F5D035883F}"/>
              </a:ext>
            </a:extLst>
          </p:cNvPr>
          <p:cNvSpPr txBox="1"/>
          <p:nvPr/>
        </p:nvSpPr>
        <p:spPr>
          <a:xfrm>
            <a:off x="136515" y="4726292"/>
            <a:ext cx="61800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latin typeface="IBM Plex Sans Medium" panose="020B0503050203000203" pitchFamily="34" charset="0"/>
              </a:rPr>
              <a:t>Dr</a:t>
            </a:r>
            <a:r>
              <a:rPr lang="en-US" sz="1800" dirty="0">
                <a:latin typeface="IBM Plex Sans Medium" panose="020B0503050203000203" pitchFamily="34" charset="0"/>
              </a:rPr>
              <a:t>. </a:t>
            </a:r>
            <a:r>
              <a:rPr lang="en-US" sz="1800" dirty="0" err="1">
                <a:latin typeface="IBM Plex Sans Medium" panose="020B0503050203000203" pitchFamily="34" charset="0"/>
              </a:rPr>
              <a:t>Nirandika</a:t>
            </a:r>
            <a:r>
              <a:rPr lang="en-US" sz="1800" dirty="0">
                <a:latin typeface="IBM Plex Sans Medium" panose="020B0503050203000203" pitchFamily="34" charset="0"/>
              </a:rPr>
              <a:t> </a:t>
            </a:r>
            <a:r>
              <a:rPr lang="en-US" sz="1800" dirty="0" err="1">
                <a:latin typeface="IBM Plex Sans Medium" panose="020B0503050203000203" pitchFamily="34" charset="0"/>
              </a:rPr>
              <a:t>Wanigasekara</a:t>
            </a:r>
            <a:br>
              <a:rPr lang="en-US" sz="1800" dirty="0">
                <a:latin typeface="IBM Plex Sans Light" panose="020B0403050203000203" pitchFamily="34" charset="0"/>
              </a:rPr>
            </a:br>
            <a:r>
              <a:rPr lang="en-US" sz="1800" dirty="0">
                <a:latin typeface="IBM Plex Sans Light" panose="020B0403050203000203" pitchFamily="34" charset="0"/>
              </a:rPr>
              <a:t>AI Engineer, Client Engineering</a:t>
            </a:r>
            <a:br>
              <a:rPr lang="en-US" sz="1800" dirty="0">
                <a:latin typeface="IBM Plex Sans Light" panose="020B0403050203000203" pitchFamily="34" charset="0"/>
              </a:rPr>
            </a:br>
            <a:r>
              <a:rPr lang="en-US" sz="1800" b="1" dirty="0" err="1">
                <a:latin typeface="IBM Plex Sans Light" panose="020B0403050203000203" pitchFamily="34" charset="0"/>
              </a:rPr>
              <a:t>watson</a:t>
            </a:r>
            <a:r>
              <a:rPr lang="en-US" sz="1800" b="1" dirty="0" err="1">
                <a:solidFill>
                  <a:schemeClr val="accent1"/>
                </a:solidFill>
                <a:latin typeface="IBM Plex Sans Light" panose="020B0403050203000203" pitchFamily="34" charset="0"/>
              </a:rPr>
              <a:t>x</a:t>
            </a:r>
            <a:r>
              <a:rPr lang="en-US" sz="1800" b="1" dirty="0" err="1">
                <a:latin typeface="IBM Plex Sans Light" panose="020B0403050203000203" pitchFamily="34" charset="0"/>
              </a:rPr>
              <a:t>.ai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1785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5–  Upload Actions Flows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C7434BDB-3C20-659E-654B-70D4520165C6}"/>
              </a:ext>
            </a:extLst>
          </p:cNvPr>
          <p:cNvSpPr/>
          <p:nvPr/>
        </p:nvSpPr>
        <p:spPr>
          <a:xfrm>
            <a:off x="3610435" y="2087034"/>
            <a:ext cx="2660892" cy="2120824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8447575-2369-C6C9-D863-D54A497DE8F3}"/>
              </a:ext>
            </a:extLst>
          </p:cNvPr>
          <p:cNvSpPr/>
          <p:nvPr/>
        </p:nvSpPr>
        <p:spPr>
          <a:xfrm>
            <a:off x="5696017" y="4580092"/>
            <a:ext cx="2280038" cy="1193513"/>
          </a:xfrm>
          <a:prstGeom prst="ellipse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15BEE2E-46A2-0D0C-BE7C-FC088967F833}"/>
              </a:ext>
            </a:extLst>
          </p:cNvPr>
          <p:cNvSpPr/>
          <p:nvPr/>
        </p:nvSpPr>
        <p:spPr>
          <a:xfrm>
            <a:off x="4346128" y="4720869"/>
            <a:ext cx="3499744" cy="166415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0A66E53-3764-B141-F383-52EE408903CA}"/>
              </a:ext>
            </a:extLst>
          </p:cNvPr>
          <p:cNvSpPr/>
          <p:nvPr/>
        </p:nvSpPr>
        <p:spPr>
          <a:xfrm>
            <a:off x="1213519" y="2954115"/>
            <a:ext cx="1261832" cy="59980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83911F8-8AB9-8DAC-BAE3-528306AE2BB0}"/>
              </a:ext>
            </a:extLst>
          </p:cNvPr>
          <p:cNvGrpSpPr/>
          <p:nvPr/>
        </p:nvGrpSpPr>
        <p:grpSpPr>
          <a:xfrm>
            <a:off x="6881567" y="611915"/>
            <a:ext cx="5230921" cy="601241"/>
            <a:chOff x="6395386" y="258285"/>
            <a:chExt cx="5525151" cy="601241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2691216-6B81-5618-01BD-6F8B166DFD9F}"/>
                </a:ext>
              </a:extLst>
            </p:cNvPr>
            <p:cNvSpPr/>
            <p:nvPr/>
          </p:nvSpPr>
          <p:spPr>
            <a:xfrm>
              <a:off x="6395386" y="327033"/>
              <a:ext cx="245503" cy="249740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72F522-9E15-F4A4-2B96-09404DFF6E0B}"/>
                </a:ext>
              </a:extLst>
            </p:cNvPr>
            <p:cNvSpPr txBox="1"/>
            <p:nvPr/>
          </p:nvSpPr>
          <p:spPr>
            <a:xfrm>
              <a:off x="6677484" y="258285"/>
              <a:ext cx="8114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Search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349C962-692E-83FF-B923-BE698566833B}"/>
                </a:ext>
              </a:extLst>
            </p:cNvPr>
            <p:cNvSpPr/>
            <p:nvPr/>
          </p:nvSpPr>
          <p:spPr>
            <a:xfrm>
              <a:off x="7839757" y="346597"/>
              <a:ext cx="220531" cy="21061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F5664AC-7473-A46D-9C04-63779386DEE0}"/>
                </a:ext>
              </a:extLst>
            </p:cNvPr>
            <p:cNvSpPr txBox="1"/>
            <p:nvPr/>
          </p:nvSpPr>
          <p:spPr>
            <a:xfrm>
              <a:off x="8060289" y="267237"/>
              <a:ext cx="17572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Generate Answer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BEEDF24-4D33-A0E7-0699-6B0561D5088D}"/>
                </a:ext>
              </a:extLst>
            </p:cNvPr>
            <p:cNvSpPr/>
            <p:nvPr/>
          </p:nvSpPr>
          <p:spPr>
            <a:xfrm>
              <a:off x="10068761" y="345246"/>
              <a:ext cx="206238" cy="211963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IBM Plex Sans Light" panose="020B0403050203000203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158B898-BB0E-1097-5D61-FBC65B8D2C19}"/>
                </a:ext>
              </a:extLst>
            </p:cNvPr>
            <p:cNvSpPr txBox="1"/>
            <p:nvPr/>
          </p:nvSpPr>
          <p:spPr>
            <a:xfrm>
              <a:off x="10259505" y="274751"/>
              <a:ext cx="16610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IBM Plex Sans Light" panose="020B0403050203000203" pitchFamily="34" charset="0"/>
                </a:rPr>
                <a:t>Invoke </a:t>
              </a:r>
              <a:r>
                <a:rPr lang="en-US" sz="1600" dirty="0" err="1">
                  <a:latin typeface="IBM Plex Sans Light" panose="020B0403050203000203" pitchFamily="34" charset="0"/>
                </a:rPr>
                <a:t>watsonx</a:t>
              </a:r>
              <a:r>
                <a:rPr lang="en-US" sz="1600" dirty="0">
                  <a:latin typeface="IBM Plex Sans Light" panose="020B0403050203000203" pitchFamily="34" charset="0"/>
                </a:rPr>
                <a:t> </a:t>
              </a:r>
            </a:p>
            <a:p>
              <a:r>
                <a:rPr lang="en-US" sz="1600" dirty="0">
                  <a:latin typeface="IBM Plex Sans Light" panose="020B0403050203000203" pitchFamily="34" charset="0"/>
                </a:rPr>
                <a:t>generation API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5661E0F-152E-F9D6-8EF7-75ACC20E7BD3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26" name="Round Diagonal Corner of Rectangle 25">
            <a:extLst>
              <a:ext uri="{FF2B5EF4-FFF2-40B4-BE49-F238E27FC236}">
                <a16:creationId xmlns:a16="http://schemas.microsoft.com/office/drawing/2014/main" id="{64515101-E934-E8EA-AB65-031EBEA9FED8}"/>
              </a:ext>
            </a:extLst>
          </p:cNvPr>
          <p:cNvSpPr/>
          <p:nvPr/>
        </p:nvSpPr>
        <p:spPr>
          <a:xfrm>
            <a:off x="6713955" y="99391"/>
            <a:ext cx="5398533" cy="1183392"/>
          </a:xfrm>
          <a:prstGeom prst="round2Diag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413132-D9C5-1BB0-AE8B-346C05B25A3E}"/>
              </a:ext>
            </a:extLst>
          </p:cNvPr>
          <p:cNvSpPr txBox="1"/>
          <p:nvPr/>
        </p:nvSpPr>
        <p:spPr>
          <a:xfrm>
            <a:off x="7824439" y="183008"/>
            <a:ext cx="32218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600" dirty="0">
                <a:effectLst/>
                <a:latin typeface="IBM Plex Sans Light" panose="020B0403050203000203" pitchFamily="34" charset="0"/>
                <a:hlinkClick r:id="rId10"/>
              </a:rPr>
              <a:t>discovery-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0"/>
              </a:rPr>
              <a:t>watsonx</a:t>
            </a:r>
            <a:r>
              <a:rPr lang="en-AU" sz="1600" dirty="0">
                <a:effectLst/>
                <a:latin typeface="IBM Plex Sans Light" panose="020B0403050203000203" pitchFamily="34" charset="0"/>
                <a:hlinkClick r:id="rId10"/>
              </a:rPr>
              <a:t>-</a:t>
            </a:r>
            <a:r>
              <a:rPr lang="en-AU" sz="1600" dirty="0" err="1">
                <a:effectLst/>
                <a:latin typeface="IBM Plex Sans Light" panose="020B0403050203000203" pitchFamily="34" charset="0"/>
                <a:hlinkClick r:id="rId10"/>
              </a:rPr>
              <a:t>actions.json</a:t>
            </a:r>
            <a:endParaRPr lang="en-US" sz="1600" dirty="0">
              <a:latin typeface="IBM Plex Sans Light" panose="020B04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B5F136-C3D7-E76F-FC3A-EA1A87E0178C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0539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6–Update the Variables (MUST)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5" name="Terminator 4">
            <a:extLst>
              <a:ext uri="{FF2B5EF4-FFF2-40B4-BE49-F238E27FC236}">
                <a16:creationId xmlns:a16="http://schemas.microsoft.com/office/drawing/2014/main" id="{1E5B7040-AA6F-1D70-F878-2EAF4CF661FD}"/>
              </a:ext>
            </a:extLst>
          </p:cNvPr>
          <p:cNvSpPr/>
          <p:nvPr/>
        </p:nvSpPr>
        <p:spPr>
          <a:xfrm>
            <a:off x="2122851" y="1577715"/>
            <a:ext cx="1962620" cy="313612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discovery_project_id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CFEA154C-EA33-721B-3890-5928C525F4E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085471" y="1734521"/>
            <a:ext cx="2785752" cy="1995067"/>
          </a:xfrm>
          <a:prstGeom prst="bentConnector3">
            <a:avLst>
              <a:gd name="adj1" fmla="val 100663"/>
            </a:avLst>
          </a:prstGeom>
          <a:ln w="19050">
            <a:solidFill>
              <a:srgbClr val="7030A0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rminator 12">
            <a:extLst>
              <a:ext uri="{FF2B5EF4-FFF2-40B4-BE49-F238E27FC236}">
                <a16:creationId xmlns:a16="http://schemas.microsoft.com/office/drawing/2014/main" id="{5DA8C7FB-D5C6-CE57-9386-E77D10AFD259}"/>
              </a:ext>
            </a:extLst>
          </p:cNvPr>
          <p:cNvSpPr/>
          <p:nvPr/>
        </p:nvSpPr>
        <p:spPr>
          <a:xfrm>
            <a:off x="2109359" y="1027613"/>
            <a:ext cx="1962620" cy="3265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watsonx_project_id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B42E552-5540-F123-5B07-D876AA9CBC89}"/>
              </a:ext>
            </a:extLst>
          </p:cNvPr>
          <p:cNvCxnSpPr>
            <a:cxnSpLocks/>
            <a:stCxn id="13" idx="3"/>
            <a:endCxn id="16" idx="0"/>
          </p:cNvCxnSpPr>
          <p:nvPr/>
        </p:nvCxnSpPr>
        <p:spPr>
          <a:xfrm>
            <a:off x="4071979" y="1190888"/>
            <a:ext cx="5227988" cy="3592257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3256A6F-E703-3522-BE6E-3C802AFA7BC0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08551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jumping on a beach&#10;&#10;Description automatically generated">
            <a:extLst>
              <a:ext uri="{FF2B5EF4-FFF2-40B4-BE49-F238E27FC236}">
                <a16:creationId xmlns:a16="http://schemas.microsoft.com/office/drawing/2014/main" id="{7254B455-F9D0-3A70-95E1-6E66F5874B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3527403-432F-8455-FA76-6A8EA9AD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IBM Plex Sans" panose="020B0503050203000203" pitchFamily="34" charset="0"/>
              </a:rPr>
              <a:t>RAG Pattern Implemented! Hooray!!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58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: Variables to Tweak – </a:t>
            </a:r>
            <a:r>
              <a:rPr lang="en-US" dirty="0" err="1"/>
              <a:t>Wationx.ai</a:t>
            </a:r>
            <a:r>
              <a:rPr lang="en-US" dirty="0"/>
              <a:t>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B42E552-5540-F123-5B07-D876AA9CBC89}"/>
              </a:ext>
            </a:extLst>
          </p:cNvPr>
          <p:cNvCxnSpPr>
            <a:cxnSpLocks/>
            <a:stCxn id="53" idx="3"/>
            <a:endCxn id="16" idx="0"/>
          </p:cNvCxnSpPr>
          <p:nvPr/>
        </p:nvCxnSpPr>
        <p:spPr>
          <a:xfrm>
            <a:off x="4913243" y="1466277"/>
            <a:ext cx="4386724" cy="3316868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B90FFE8-9A60-5A20-7E91-0D8C3297F7B5}"/>
              </a:ext>
            </a:extLst>
          </p:cNvPr>
          <p:cNvSpPr txBox="1"/>
          <p:nvPr/>
        </p:nvSpPr>
        <p:spPr>
          <a:xfrm>
            <a:off x="3796748" y="14511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3" name="Terminator 52">
            <a:extLst>
              <a:ext uri="{FF2B5EF4-FFF2-40B4-BE49-F238E27FC236}">
                <a16:creationId xmlns:a16="http://schemas.microsoft.com/office/drawing/2014/main" id="{6A10832B-5494-3EBD-A66A-47591C9B96D3}"/>
              </a:ext>
            </a:extLst>
          </p:cNvPr>
          <p:cNvSpPr/>
          <p:nvPr/>
        </p:nvSpPr>
        <p:spPr>
          <a:xfrm>
            <a:off x="1839500" y="876107"/>
            <a:ext cx="3073743" cy="118033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model_id</a:t>
            </a:r>
            <a:r>
              <a:rPr lang="en-AU" sz="11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 </a:t>
            </a: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model_input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model_parameters_temperature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model_parameters_repetition_penalty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model_parameters_max_new_tokens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  <a:p>
            <a:pPr algn="ctr"/>
            <a:r>
              <a:rPr lang="en-AU" sz="1100" dirty="0" err="1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model_parameters_min_new_tokens</a:t>
            </a:r>
            <a:endParaRPr lang="en-AU" sz="1100" dirty="0">
              <a:solidFill>
                <a:srgbClr val="7030A0"/>
              </a:solidFill>
              <a:effectLst/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C652C-20A0-2B7A-89D0-6B43B57B05FB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7683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: Variables to Tweak – </a:t>
            </a:r>
            <a:r>
              <a:rPr lang="en-US" dirty="0" err="1"/>
              <a:t>Wationx</a:t>
            </a:r>
            <a:r>
              <a:rPr lang="en-US" dirty="0"/>
              <a:t> Discovery Related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36" name="Terminator 35">
            <a:extLst>
              <a:ext uri="{FF2B5EF4-FFF2-40B4-BE49-F238E27FC236}">
                <a16:creationId xmlns:a16="http://schemas.microsoft.com/office/drawing/2014/main" id="{ADA5995D-FD3E-27BA-F85E-2D9935F3A1F5}"/>
              </a:ext>
            </a:extLst>
          </p:cNvPr>
          <p:cNvSpPr/>
          <p:nvPr/>
        </p:nvSpPr>
        <p:spPr>
          <a:xfrm>
            <a:off x="2548972" y="1614795"/>
            <a:ext cx="1145689" cy="426156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query_text</a:t>
            </a:r>
            <a:endParaRPr lang="en-US" sz="10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B90FFE8-9A60-5A20-7E91-0D8C3297F7B5}"/>
              </a:ext>
            </a:extLst>
          </p:cNvPr>
          <p:cNvSpPr txBox="1"/>
          <p:nvPr/>
        </p:nvSpPr>
        <p:spPr>
          <a:xfrm>
            <a:off x="3796748" y="14511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5D4E38A2-7A2F-3285-AFC7-A5A6386460DE}"/>
              </a:ext>
            </a:extLst>
          </p:cNvPr>
          <p:cNvCxnSpPr>
            <a:stCxn id="36" idx="3"/>
          </p:cNvCxnSpPr>
          <p:nvPr/>
        </p:nvCxnSpPr>
        <p:spPr>
          <a:xfrm>
            <a:off x="3694661" y="1827873"/>
            <a:ext cx="3019294" cy="1901715"/>
          </a:xfrm>
          <a:prstGeom prst="bentConnector3">
            <a:avLst>
              <a:gd name="adj1" fmla="val 99707"/>
            </a:avLst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3C789EA-5368-DAC3-9FFF-B0F18EEDD1F7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3084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Optional: Useful Debugging Variables 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53755273-97E9-3100-2980-25F1C1C24410}"/>
              </a:ext>
            </a:extLst>
          </p:cNvPr>
          <p:cNvCxnSpPr>
            <a:cxnSpLocks/>
            <a:stCxn id="32" idx="3"/>
            <a:endCxn id="16" idx="0"/>
          </p:cNvCxnSpPr>
          <p:nvPr/>
        </p:nvCxnSpPr>
        <p:spPr>
          <a:xfrm>
            <a:off x="3861432" y="1106430"/>
            <a:ext cx="5438535" cy="3676715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rminator 28">
            <a:extLst>
              <a:ext uri="{FF2B5EF4-FFF2-40B4-BE49-F238E27FC236}">
                <a16:creationId xmlns:a16="http://schemas.microsoft.com/office/drawing/2014/main" id="{EE45B69F-CC19-C09D-5D51-D2916D2D4D1D}"/>
              </a:ext>
            </a:extLst>
          </p:cNvPr>
          <p:cNvSpPr/>
          <p:nvPr/>
        </p:nvSpPr>
        <p:spPr>
          <a:xfrm>
            <a:off x="1934219" y="1571504"/>
            <a:ext cx="2411914" cy="514349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000" dirty="0">
                <a:solidFill>
                  <a:srgbClr val="7030A0"/>
                </a:solidFill>
                <a:effectLst/>
                <a:latin typeface="IBM Plex Sans Light" panose="020B0403050203000203" pitchFamily="34" charset="0"/>
              </a:rPr>
              <a:t>passages</a:t>
            </a:r>
          </a:p>
          <a:p>
            <a:pPr algn="ctr"/>
            <a:r>
              <a:rPr lang="en-US" sz="1000" dirty="0">
                <a:solidFill>
                  <a:srgbClr val="7030A0"/>
                </a:solidFill>
                <a:latin typeface="IBM Plex Sans Light" panose="020B0403050203000203" pitchFamily="34" charset="0"/>
              </a:rPr>
              <a:t>snippet</a:t>
            </a:r>
          </a:p>
        </p:txBody>
      </p:sp>
      <p:sp>
        <p:nvSpPr>
          <p:cNvPr id="32" name="Terminator 31">
            <a:extLst>
              <a:ext uri="{FF2B5EF4-FFF2-40B4-BE49-F238E27FC236}">
                <a16:creationId xmlns:a16="http://schemas.microsoft.com/office/drawing/2014/main" id="{662BB976-EC14-ABF3-ECC1-BF947F9A7079}"/>
              </a:ext>
            </a:extLst>
          </p:cNvPr>
          <p:cNvSpPr/>
          <p:nvPr/>
        </p:nvSpPr>
        <p:spPr>
          <a:xfrm>
            <a:off x="2459051" y="853381"/>
            <a:ext cx="1402381" cy="506097"/>
          </a:xfrm>
          <a:prstGeom prst="flowChartTerminator">
            <a:avLst/>
          </a:prstGeom>
          <a:noFill/>
          <a:ln>
            <a:solidFill>
              <a:srgbClr val="7030A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rgbClr val="7030A0"/>
                </a:solidFill>
                <a:latin typeface="IBM Plex Sans Light" panose="020B0403050203000203" pitchFamily="34" charset="0"/>
              </a:rPr>
              <a:t>model_response</a:t>
            </a:r>
            <a:endParaRPr lang="en-US" sz="1100" dirty="0">
              <a:solidFill>
                <a:srgbClr val="7030A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FEFF341-FABE-B33D-5F58-52F6C44FC632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4346133" y="1828679"/>
            <a:ext cx="1337539" cy="1905333"/>
          </a:xfrm>
          <a:prstGeom prst="bentConnector2">
            <a:avLst/>
          </a:prstGeom>
          <a:ln w="19050">
            <a:solidFill>
              <a:srgbClr val="7030A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45A370C-805F-9591-ACFF-AC75A705CF9B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54062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DF2C3-FF01-C684-3B7C-9A9685C54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1D24C-FDD8-1658-C578-E4949C24FF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Enjoy Building Your own Agent Assistant based on the Retrieval-Augmented Generation (RAG) Pattern!</a:t>
            </a:r>
          </a:p>
        </p:txBody>
      </p:sp>
    </p:spTree>
    <p:extLst>
      <p:ext uri="{BB962C8B-B14F-4D97-AF65-F5344CB8AC3E}">
        <p14:creationId xmlns:p14="http://schemas.microsoft.com/office/powerpoint/2010/main" val="3057448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Retrieval-Augmented Generation (RAG)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LLM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‘</a:t>
            </a:r>
            <a:r>
              <a:rPr lang="en-US" sz="1600" dirty="0" err="1">
                <a:latin typeface="IBM Plex Sans Light" panose="020B0403050203000203" pitchFamily="34" charset="0"/>
              </a:rPr>
              <a:t>Queryable</a:t>
            </a:r>
            <a:r>
              <a:rPr lang="en-US" sz="1600" dirty="0">
                <a:latin typeface="IBM Plex Sans Light" panose="020B0403050203000203" pitchFamily="34" charset="0"/>
              </a:rPr>
              <a:t>’ / Searchable Repo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E42F47A7-651D-78FB-BAB8-58649B30DEF0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 Light" panose="020B0403050203000203" pitchFamily="34" charset="0"/>
              </a:rPr>
              <a:t>Chatbot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366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Building Question-Answering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with </a:t>
            </a:r>
            <a:r>
              <a:rPr lang="en-US" dirty="0" err="1">
                <a:solidFill>
                  <a:schemeClr val="tx2"/>
                </a:solidFill>
              </a:rPr>
              <a:t>watsonx.ai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watsonx</a:t>
            </a:r>
            <a:r>
              <a:rPr lang="en-US" dirty="0">
                <a:solidFill>
                  <a:schemeClr val="tx2"/>
                </a:solidFill>
              </a:rPr>
              <a:t> Assistant, </a:t>
            </a:r>
            <a:r>
              <a:rPr lang="en-US" dirty="0" err="1">
                <a:solidFill>
                  <a:schemeClr val="tx2"/>
                </a:solidFill>
              </a:rPr>
              <a:t>watsonx</a:t>
            </a:r>
            <a:r>
              <a:rPr lang="en-US" dirty="0">
                <a:solidFill>
                  <a:schemeClr val="tx2"/>
                </a:solidFill>
              </a:rPr>
              <a:t> Discovery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155ADEA-2E01-037B-487D-5C52BBB7856F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429047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2"/>
                </a:solidFill>
              </a:rPr>
              <a:t>Architecture Used in the Workshop </a:t>
            </a:r>
            <a:endParaRPr lang="en-US" dirty="0"/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EDF3BE3-DF2C-6474-BB95-9BAD0B3966DA}"/>
              </a:ext>
            </a:extLst>
          </p:cNvPr>
          <p:cNvSpPr/>
          <p:nvPr/>
        </p:nvSpPr>
        <p:spPr>
          <a:xfrm>
            <a:off x="2681553" y="1999788"/>
            <a:ext cx="927495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8E5CCB-043B-9C4F-2377-8CBA6D268FB1}"/>
              </a:ext>
            </a:extLst>
          </p:cNvPr>
          <p:cNvSpPr/>
          <p:nvPr/>
        </p:nvSpPr>
        <p:spPr>
          <a:xfrm>
            <a:off x="8879305" y="4644987"/>
            <a:ext cx="111213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02049C2-7DA3-6D64-B628-029DDDB8B652}"/>
              </a:ext>
            </a:extLst>
          </p:cNvPr>
          <p:cNvSpPr/>
          <p:nvPr/>
        </p:nvSpPr>
        <p:spPr>
          <a:xfrm>
            <a:off x="4659302" y="4238971"/>
            <a:ext cx="2756540" cy="22735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IBM Plex Sans Light" panose="020B0403050203000203" pitchFamily="34" charset="0"/>
              </a:rPr>
              <a:t>IBM Cloud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7BA96-8A54-4730-C155-872EFF949266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3455875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Step 0 – Indexing Content in Watson Discovery (completed by the workshop coordinator)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</p:spTree>
    <p:extLst>
      <p:ext uri="{BB962C8B-B14F-4D97-AF65-F5344CB8AC3E}">
        <p14:creationId xmlns:p14="http://schemas.microsoft.com/office/powerpoint/2010/main" val="2486281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102DE-542D-1D8F-ABAB-EC1DA0C8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1: Save the Watson Discovery URLs and API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92AD0-8100-E81D-AFCC-858B63F16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14707" cy="435133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IBM Plex Sans Light" panose="020B0403050203000203" pitchFamily="34" charset="0"/>
              </a:rPr>
              <a:t>Login to IBM Cloud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Go to the Navigation Menu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Select Resource List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Expand AI/Machine Learning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>
              <a:latin typeface="IBM Plex Sans Light" panose="020B040305020300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IBM Plex Sans Light" panose="020B0403050203000203" pitchFamily="34" charset="0"/>
              </a:rPr>
              <a:t>Select your Watson Discovery Service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Go to Credentials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Copy and save the API key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Copy and save the URL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30AB147-1793-E91B-49A8-BE0EF4467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6154" y="3737464"/>
            <a:ext cx="5084188" cy="2887386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F5AB9D9-C16C-9D0F-1443-7F89E3A6A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243" y="1027906"/>
            <a:ext cx="4534009" cy="258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493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102DE-542D-1D8F-ABAB-EC1DA0C8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2: Save the API key for IBM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92AD0-8100-E81D-AFCC-858B63F16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812"/>
            <a:ext cx="5864258" cy="441415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latin typeface="IBM Plex Sans Light" panose="020B040305020300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Retrieve the API key you created for earlier labs and have it ready.</a:t>
            </a:r>
          </a:p>
          <a:p>
            <a:pPr marL="457200" lvl="1" indent="0">
              <a:buNone/>
            </a:pPr>
            <a:endParaRPr lang="en-US" dirty="0">
              <a:latin typeface="IBM Plex Sans Light" panose="020B040305020300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If you don’t have an API key follow these instructions.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Go the IBM Cloud 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Manage </a:t>
            </a:r>
            <a:r>
              <a:rPr lang="en-US" dirty="0">
                <a:latin typeface="IBM Plex Sans Light" panose="020B0403050203000203" pitchFamily="34" charset="0"/>
                <a:sym typeface="Wingdings" pitchFamily="2" charset="2"/>
              </a:rPr>
              <a:t> Access (IAM)  API keys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Enter a name and description for your API key.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Click Create.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IBM Plex Sans Light" panose="020B0403050203000203" pitchFamily="34" charset="0"/>
              </a:rPr>
              <a:t>Then, click Show to display the API key. Or, click </a:t>
            </a:r>
            <a:r>
              <a:rPr lang="en-US" sz="2100" dirty="0">
                <a:latin typeface="IBM Plex Sans Light" panose="020B0403050203000203" pitchFamily="34" charset="0"/>
              </a:rPr>
              <a:t>Copy</a:t>
            </a:r>
            <a:r>
              <a:rPr lang="en-US" dirty="0">
                <a:latin typeface="IBM Plex Sans Light" panose="020B0403050203000203" pitchFamily="34" charset="0"/>
              </a:rPr>
              <a:t> to copy and save it for later, or click Download.</a:t>
            </a:r>
            <a:br>
              <a:rPr lang="en-US" dirty="0"/>
            </a:br>
            <a:endParaRPr lang="en-US" dirty="0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CCD4F3A6-F684-7661-9C27-B9D726C06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190" y="3087932"/>
            <a:ext cx="5230688" cy="301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344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Add a Custom Extension for Watson Discovery</a:t>
            </a:r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4043927" y="3040469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>
            <a:off x="3784223" y="1690688"/>
            <a:ext cx="292874" cy="241498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</a:t>
            </a:r>
            <a:r>
              <a:rPr lang="en-AU" sz="1000" dirty="0">
                <a:solidFill>
                  <a:schemeClr val="bg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-discovery-query-</a:t>
            </a:r>
            <a:r>
              <a:rPr lang="en-AU" sz="1000" dirty="0" err="1">
                <a:solidFill>
                  <a:schemeClr val="bg1"/>
                </a:solidFill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59A678-F943-E37D-73C5-944A84A0C43D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7CDB8C-A1E4-077C-D8AE-E07A347B402D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445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E8F1-0770-FD9C-19F4-105097045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Add a Custom Extension for </a:t>
            </a:r>
            <a:r>
              <a:rPr lang="en-US" dirty="0" err="1"/>
              <a:t>watsonx.ai</a:t>
            </a:r>
            <a:endParaRPr lang="en-US" dirty="0"/>
          </a:p>
        </p:txBody>
      </p:sp>
      <p:pic>
        <p:nvPicPr>
          <p:cNvPr id="1026" name="Picture 2" descr="PDF - Wikipedia">
            <a:extLst>
              <a:ext uri="{FF2B5EF4-FFF2-40B4-BE49-F238E27FC236}">
                <a16:creationId xmlns:a16="http://schemas.microsoft.com/office/drawing/2014/main" id="{DC4C2E96-E201-E372-D177-2901442FC8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094" y="1901342"/>
            <a:ext cx="665685" cy="81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B92BDC0-B837-1720-D635-A80331D15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441" y="1901342"/>
            <a:ext cx="775153" cy="775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ue cloud with black text&#10;&#10;Description automatically generated">
            <a:extLst>
              <a:ext uri="{FF2B5EF4-FFF2-40B4-BE49-F238E27FC236}">
                <a16:creationId xmlns:a16="http://schemas.microsoft.com/office/drawing/2014/main" id="{7DEB70B4-42E0-99E4-767B-0D4099AB8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257" y="1891327"/>
            <a:ext cx="866113" cy="785168"/>
          </a:xfrm>
          <a:prstGeom prst="rect">
            <a:avLst/>
          </a:prstGeom>
        </p:spPr>
      </p:pic>
      <p:pic>
        <p:nvPicPr>
          <p:cNvPr id="15" name="Picture 14" descr="A logo for a cloud storage company&#10;&#10;Description automatically generated">
            <a:extLst>
              <a:ext uri="{FF2B5EF4-FFF2-40B4-BE49-F238E27FC236}">
                <a16:creationId xmlns:a16="http://schemas.microsoft.com/office/drawing/2014/main" id="{678AEF2F-AF78-CAB8-12D3-020522C6A7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2747" y="1928299"/>
            <a:ext cx="944058" cy="786715"/>
          </a:xfrm>
          <a:prstGeom prst="rect">
            <a:avLst/>
          </a:prstGeom>
        </p:spPr>
      </p:pic>
      <p:pic>
        <p:nvPicPr>
          <p:cNvPr id="1034" name="Picture 10" descr="Free Laptop User Icon - Download in Flat Style">
            <a:extLst>
              <a:ext uri="{FF2B5EF4-FFF2-40B4-BE49-F238E27FC236}">
                <a16:creationId xmlns:a16="http://schemas.microsoft.com/office/drawing/2014/main" id="{832D1CA5-1945-9523-BAAB-189E648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4" y="2087034"/>
            <a:ext cx="1217049" cy="121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rd 15">
            <a:extLst>
              <a:ext uri="{FF2B5EF4-FFF2-40B4-BE49-F238E27FC236}">
                <a16:creationId xmlns:a16="http://schemas.microsoft.com/office/drawing/2014/main" id="{1E11AFD5-D9B3-BA4C-A879-F32EC63C6B78}"/>
              </a:ext>
            </a:extLst>
          </p:cNvPr>
          <p:cNvSpPr/>
          <p:nvPr/>
        </p:nvSpPr>
        <p:spPr>
          <a:xfrm>
            <a:off x="8428376" y="4783145"/>
            <a:ext cx="1743182" cy="1140609"/>
          </a:xfrm>
          <a:prstGeom prst="flowChartPunchedCard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FF0000"/>
                </a:solidFill>
                <a:latin typeface="IBM Plex Sans Light" panose="020B0403050203000203" pitchFamily="34" charset="0"/>
              </a:rPr>
              <a:t>Watsonx.ai</a:t>
            </a:r>
            <a:endParaRPr lang="en-US" sz="1600" dirty="0">
              <a:solidFill>
                <a:srgbClr val="FF0000"/>
              </a:solidFill>
              <a:latin typeface="IBM Plex Sans Light" panose="020B0403050203000203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702D25-9D18-1816-419B-6A74F3103764}"/>
              </a:ext>
            </a:extLst>
          </p:cNvPr>
          <p:cNvCxnSpPr>
            <a:cxnSpLocks/>
            <a:stCxn id="1034" idx="3"/>
            <a:endCxn id="1027" idx="1"/>
          </p:cNvCxnSpPr>
          <p:nvPr/>
        </p:nvCxnSpPr>
        <p:spPr>
          <a:xfrm flipV="1">
            <a:off x="1330873" y="2684963"/>
            <a:ext cx="1259125" cy="10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AD1849-8915-BA73-0237-6869440FE19E}"/>
              </a:ext>
            </a:extLst>
          </p:cNvPr>
          <p:cNvSpPr txBox="1"/>
          <p:nvPr/>
        </p:nvSpPr>
        <p:spPr>
          <a:xfrm>
            <a:off x="1271669" y="2299060"/>
            <a:ext cx="1035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1. Search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8FA33DF-DAD8-B3D0-D5B2-8EB49FE903BE}"/>
              </a:ext>
            </a:extLst>
          </p:cNvPr>
          <p:cNvSpPr/>
          <p:nvPr/>
        </p:nvSpPr>
        <p:spPr>
          <a:xfrm>
            <a:off x="4291913" y="3729588"/>
            <a:ext cx="3608174" cy="603352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Discovery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98DFE4-043C-223C-D29B-B15F1F8C7F14}"/>
              </a:ext>
            </a:extLst>
          </p:cNvPr>
          <p:cNvSpPr txBox="1"/>
          <p:nvPr/>
        </p:nvSpPr>
        <p:spPr>
          <a:xfrm>
            <a:off x="8914481" y="2912936"/>
            <a:ext cx="2467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Customer’s Data Sources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EB867D-F2E9-C926-09B8-5289D7F59F84}"/>
              </a:ext>
            </a:extLst>
          </p:cNvPr>
          <p:cNvSpPr txBox="1"/>
          <p:nvPr/>
        </p:nvSpPr>
        <p:spPr>
          <a:xfrm>
            <a:off x="4024406" y="2299060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2. Search Query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44A1D1-DB1D-71D7-0406-A4EF7CD8389D}"/>
              </a:ext>
            </a:extLst>
          </p:cNvPr>
          <p:cNvSpPr txBox="1"/>
          <p:nvPr/>
        </p:nvSpPr>
        <p:spPr>
          <a:xfrm>
            <a:off x="3785539" y="3027841"/>
            <a:ext cx="1867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3. Context for the Search Query</a:t>
            </a:r>
          </a:p>
        </p:txBody>
      </p:sp>
      <p:pic>
        <p:nvPicPr>
          <p:cNvPr id="41" name="Graphic 40" descr="Database outline">
            <a:extLst>
              <a:ext uri="{FF2B5EF4-FFF2-40B4-BE49-F238E27FC236}">
                <a16:creationId xmlns:a16="http://schemas.microsoft.com/office/drawing/2014/main" id="{B2D11CC6-BDA4-1FBB-FABD-D0FA7C6458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18978" y="1587102"/>
            <a:ext cx="1247737" cy="1247737"/>
          </a:xfrm>
          <a:prstGeom prst="rect">
            <a:avLst/>
          </a:prstGeom>
        </p:spPr>
      </p:pic>
      <p:sp>
        <p:nvSpPr>
          <p:cNvPr id="51" name="Left Brace 50">
            <a:extLst>
              <a:ext uri="{FF2B5EF4-FFF2-40B4-BE49-F238E27FC236}">
                <a16:creationId xmlns:a16="http://schemas.microsoft.com/office/drawing/2014/main" id="{41664C60-A586-9749-DB6C-050882C37A36}"/>
              </a:ext>
            </a:extLst>
          </p:cNvPr>
          <p:cNvSpPr/>
          <p:nvPr/>
        </p:nvSpPr>
        <p:spPr>
          <a:xfrm>
            <a:off x="8249022" y="1520394"/>
            <a:ext cx="347668" cy="1459742"/>
          </a:xfrm>
          <a:prstGeom prst="leftBrace">
            <a:avLst>
              <a:gd name="adj1" fmla="val 8333"/>
              <a:gd name="adj2" fmla="val 52539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IBM Plex Sans Light" panose="020B0403050203000203" pitchFamily="34" charset="0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E8277779-23D8-321A-C810-AE626E0CAFC4}"/>
              </a:ext>
            </a:extLst>
          </p:cNvPr>
          <p:cNvCxnSpPr>
            <a:cxnSpLocks/>
            <a:endCxn id="41" idx="2"/>
          </p:cNvCxnSpPr>
          <p:nvPr/>
        </p:nvCxnSpPr>
        <p:spPr>
          <a:xfrm rot="5400000" flipH="1" flipV="1">
            <a:off x="7041170" y="2910106"/>
            <a:ext cx="876944" cy="726410"/>
          </a:xfrm>
          <a:prstGeom prst="bentConnector3">
            <a:avLst>
              <a:gd name="adj1" fmla="val 50000"/>
            </a:avLst>
          </a:prstGeom>
          <a:ln w="9525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FB0ABB5-3B05-3F03-AC85-0E4F1EEDED41}"/>
              </a:ext>
            </a:extLst>
          </p:cNvPr>
          <p:cNvSpPr txBox="1"/>
          <p:nvPr/>
        </p:nvSpPr>
        <p:spPr>
          <a:xfrm>
            <a:off x="5902699" y="4994719"/>
            <a:ext cx="1875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4. Query + Context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FA0A776D-F069-1702-3803-D5C27C46AC44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 flipH="1">
            <a:off x="4637172" y="1260960"/>
            <a:ext cx="2707177" cy="6618412"/>
          </a:xfrm>
          <a:prstGeom prst="bentConnector4">
            <a:avLst>
              <a:gd name="adj1" fmla="val -8444"/>
              <a:gd name="adj2" fmla="val 1000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D8E1598-0A62-BAB8-001D-784EBDA60C9E}"/>
              </a:ext>
            </a:extLst>
          </p:cNvPr>
          <p:cNvSpPr txBox="1"/>
          <p:nvPr/>
        </p:nvSpPr>
        <p:spPr>
          <a:xfrm>
            <a:off x="4615304" y="5773605"/>
            <a:ext cx="20986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5. Generated Answer</a:t>
            </a:r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0C15F7F8-BFA5-DF3E-CA6C-BD0DE2638B22}"/>
              </a:ext>
            </a:extLst>
          </p:cNvPr>
          <p:cNvSpPr/>
          <p:nvPr/>
        </p:nvSpPr>
        <p:spPr>
          <a:xfrm>
            <a:off x="2589998" y="2157772"/>
            <a:ext cx="1140489" cy="1054381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IBM Plex Sans Light" panose="020B0403050203000203" pitchFamily="34" charset="0"/>
              </a:rPr>
              <a:t>Watson Assistant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7BFAD0EC-CA1B-D4E5-D17A-5A4AC1BCE8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297341" y="2980133"/>
            <a:ext cx="129265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D17425A4-894F-1E00-FD98-1F5FEC370C32}"/>
              </a:ext>
            </a:extLst>
          </p:cNvPr>
          <p:cNvCxnSpPr>
            <a:stCxn id="1027" idx="3"/>
            <a:endCxn id="21" idx="0"/>
          </p:cNvCxnSpPr>
          <p:nvPr/>
        </p:nvCxnSpPr>
        <p:spPr>
          <a:xfrm>
            <a:off x="3730487" y="2684963"/>
            <a:ext cx="2365513" cy="10446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489C2FCC-4CE1-F54D-22E5-C7B780343DAF}"/>
              </a:ext>
            </a:extLst>
          </p:cNvPr>
          <p:cNvCxnSpPr/>
          <p:nvPr/>
        </p:nvCxnSpPr>
        <p:spPr>
          <a:xfrm rot="10800000">
            <a:off x="3730488" y="2912936"/>
            <a:ext cx="1735365" cy="8166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Elbow Connector 1036">
            <a:extLst>
              <a:ext uri="{FF2B5EF4-FFF2-40B4-BE49-F238E27FC236}">
                <a16:creationId xmlns:a16="http://schemas.microsoft.com/office/drawing/2014/main" id="{0D16AC61-1DA6-BF42-08EF-B0F48A4FDD74}"/>
              </a:ext>
            </a:extLst>
          </p:cNvPr>
          <p:cNvCxnSpPr>
            <a:stCxn id="1027" idx="2"/>
            <a:endCxn id="16" idx="1"/>
          </p:cNvCxnSpPr>
          <p:nvPr/>
        </p:nvCxnSpPr>
        <p:spPr>
          <a:xfrm rot="16200000" flipH="1">
            <a:off x="4723661" y="1648734"/>
            <a:ext cx="2141297" cy="52681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105E3DA-35BD-7EC6-3B49-80E9E7891B66}"/>
              </a:ext>
            </a:extLst>
          </p:cNvPr>
          <p:cNvSpPr/>
          <p:nvPr/>
        </p:nvSpPr>
        <p:spPr>
          <a:xfrm rot="5400000">
            <a:off x="2954892" y="2781819"/>
            <a:ext cx="292874" cy="14183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000" dirty="0" err="1">
                <a:solidFill>
                  <a:schemeClr val="bg1"/>
                </a:solidFill>
                <a:effectLst/>
                <a:latin typeface="IBM Plex Sans Light" panose="020B0403050203000203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watsonx-openapi.json</a:t>
            </a:r>
            <a:endParaRPr lang="en-US" sz="1000" dirty="0">
              <a:solidFill>
                <a:schemeClr val="bg1"/>
              </a:solidFill>
              <a:latin typeface="IBM Plex Sans Light" panose="020B04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6FD45E-E510-D613-E74C-DA9A0215B3F1}"/>
              </a:ext>
            </a:extLst>
          </p:cNvPr>
          <p:cNvSpPr txBox="1"/>
          <p:nvPr/>
        </p:nvSpPr>
        <p:spPr>
          <a:xfrm>
            <a:off x="1277751" y="3088645"/>
            <a:ext cx="109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IBM Plex Sans Light" panose="020B0403050203000203" pitchFamily="34" charset="0"/>
              </a:rPr>
              <a:t>6. Answer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781BC4-FD31-F135-81AD-46B9A487EA8A}"/>
              </a:ext>
            </a:extLst>
          </p:cNvPr>
          <p:cNvSpPr txBox="1"/>
          <p:nvPr/>
        </p:nvSpPr>
        <p:spPr>
          <a:xfrm>
            <a:off x="954208" y="6461319"/>
            <a:ext cx="102595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IBM Plex Sans Light" panose="020B0403050203000203" pitchFamily="34" charset="0"/>
              </a:rPr>
              <a:t>Github</a:t>
            </a:r>
            <a:r>
              <a:rPr lang="en-US" sz="800" dirty="0">
                <a:latin typeface="IBM Plex Sans Light" panose="020B0403050203000203" pitchFamily="34" charset="0"/>
              </a:rPr>
              <a:t> link – </a:t>
            </a:r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https://github.com/knijesh/GenAI_Incubation_watsonx/tree/main/lab%207%20-%20Building%20Question-Answering%20with%20watsonx.ai%2C%20watsonx%20Assistant%2C%20watsonx%20Discovery</a:t>
            </a:r>
            <a:endParaRPr lang="en-US" sz="800" dirty="0">
              <a:solidFill>
                <a:schemeClr val="accent1"/>
              </a:solidFill>
              <a:latin typeface="IBM Plex Sans Light" panose="020B0403050203000203" pitchFamily="34" charset="0"/>
            </a:endParaRPr>
          </a:p>
          <a:p>
            <a:r>
              <a:rPr lang="en-US" sz="800" dirty="0">
                <a:solidFill>
                  <a:schemeClr val="accent1"/>
                </a:solidFill>
                <a:latin typeface="IBM Plex Sans Light" panose="020B040305020300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0638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3211</TotalTime>
  <Words>1148</Words>
  <Application>Microsoft Macintosh PowerPoint</Application>
  <PresentationFormat>Widescreen</PresentationFormat>
  <Paragraphs>195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IBM Plex Sans</vt:lpstr>
      <vt:lpstr>IBM Plex Sans Light</vt:lpstr>
      <vt:lpstr>IBM Plex Sans Medium</vt:lpstr>
      <vt:lpstr>IBM Plex Sans SemiBold</vt:lpstr>
      <vt:lpstr>Office Theme</vt:lpstr>
      <vt:lpstr>Building Question-Answering with watsonx.ai, watsonx Assistant, watsonx Discovery</vt:lpstr>
      <vt:lpstr>Retrieval-Augmented Generation (RAG)</vt:lpstr>
      <vt:lpstr>Building Question-Answering  with watsonx.ai, watsonx Assistant, watsonx Discovery</vt:lpstr>
      <vt:lpstr>Architecture Used in the Workshop </vt:lpstr>
      <vt:lpstr>Step 0 – Indexing Content in Watson Discovery (completed by the workshop coordinator)</vt:lpstr>
      <vt:lpstr>Step 1: Save the Watson Discovery URLs and API key</vt:lpstr>
      <vt:lpstr>Step 2: Save the API key for IBM Cloud</vt:lpstr>
      <vt:lpstr>Step 3: Add a Custom Extension for Watson Discovery</vt:lpstr>
      <vt:lpstr>Step 4: Add a Custom Extension for watsonx.ai</vt:lpstr>
      <vt:lpstr>Step 5–  Upload Actions Flows</vt:lpstr>
      <vt:lpstr>Step 6–Update the Variables (MUST)</vt:lpstr>
      <vt:lpstr>RAG Pattern Implemented! Hooray!!</vt:lpstr>
      <vt:lpstr>Optional : Variables to Tweak – Wationx.ai Related</vt:lpstr>
      <vt:lpstr>Optional : Variables to Tweak – Wationx Discovery Related</vt:lpstr>
      <vt:lpstr>Optional: Useful Debugging Variables 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Care Conversational Models with Your Data</dc:title>
  <dc:creator>Nirandika Wanigasekara</dc:creator>
  <cp:lastModifiedBy>Nirandika Wanigasekara</cp:lastModifiedBy>
  <cp:revision>22</cp:revision>
  <dcterms:created xsi:type="dcterms:W3CDTF">2023-08-16T11:06:10Z</dcterms:created>
  <dcterms:modified xsi:type="dcterms:W3CDTF">2023-10-20T11:06:21Z</dcterms:modified>
</cp:coreProperties>
</file>

<file path=docProps/thumbnail.jpeg>
</file>